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7" r:id="rId2"/>
  </p:sldMasterIdLst>
  <p:notesMasterIdLst>
    <p:notesMasterId r:id="rId24"/>
  </p:notesMasterIdLst>
  <p:sldIdLst>
    <p:sldId id="256" r:id="rId3"/>
    <p:sldId id="283" r:id="rId4"/>
    <p:sldId id="284" r:id="rId5"/>
    <p:sldId id="285" r:id="rId6"/>
    <p:sldId id="289" r:id="rId7"/>
    <p:sldId id="286" r:id="rId8"/>
    <p:sldId id="269" r:id="rId9"/>
    <p:sldId id="298" r:id="rId10"/>
    <p:sldId id="290" r:id="rId11"/>
    <p:sldId id="292" r:id="rId12"/>
    <p:sldId id="293" r:id="rId13"/>
    <p:sldId id="299" r:id="rId14"/>
    <p:sldId id="294" r:id="rId15"/>
    <p:sldId id="295" r:id="rId16"/>
    <p:sldId id="297" r:id="rId17"/>
    <p:sldId id="296" r:id="rId18"/>
    <p:sldId id="291" r:id="rId19"/>
    <p:sldId id="300" r:id="rId20"/>
    <p:sldId id="287" r:id="rId21"/>
    <p:sldId id="281" r:id="rId22"/>
    <p:sldId id="301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06" autoAdjust="0"/>
  </p:normalViewPr>
  <p:slideViewPr>
    <p:cSldViewPr>
      <p:cViewPr>
        <p:scale>
          <a:sx n="80" d="100"/>
          <a:sy n="80" d="100"/>
        </p:scale>
        <p:origin x="-1260" y="-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CE038-53B5-499C-B0E0-E312DCF7E711}" type="datetimeFigureOut">
              <a:rPr lang="cs-CZ" smtClean="0"/>
              <a:t>4.12.2012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7B8AFC-D6B3-4ABA-9EA9-FDE095F210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0063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7B8AFC-D6B3-4ABA-9EA9-FDE095F210EC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1606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0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5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76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981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705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640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410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940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1038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3740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101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2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013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75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3688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0015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29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5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9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1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13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308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62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39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4447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fsharp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tomasp.net/techmesh" TargetMode="Externa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4" Type="http://schemas.microsoft.com/office/2007/relationships/hdphoto" Target="../media/hdphoto5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tomasp.net/techmesh" TargetMode="Externa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1"/>
            <a:ext cx="7772400" cy="2609850"/>
          </a:xfrm>
        </p:spPr>
        <p:txBody>
          <a:bodyPr/>
          <a:lstStyle/>
          <a:p>
            <a:r>
              <a:rPr lang="en-US" dirty="0"/>
              <a:t>How F# Learned to Stop Worrying and Love the Data </a:t>
            </a:r>
            <a:endParaRPr lang="en-US" sz="3600" b="1" dirty="0">
              <a:solidFill>
                <a:schemeClr val="accent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05400"/>
            <a:ext cx="6400800" cy="1447800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Tomas Petricek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800" dirty="0" smtClean="0">
                <a:solidFill>
                  <a:schemeClr val="accent3"/>
                </a:solidFill>
              </a:rPr>
              <a:t>@</a:t>
            </a:r>
            <a:r>
              <a:rPr lang="en-US" sz="2800" dirty="0" err="1" smtClean="0">
                <a:solidFill>
                  <a:schemeClr val="accent3"/>
                </a:solidFill>
              </a:rPr>
              <a:t>tomaspetricek</a:t>
            </a:r>
            <a:endParaRPr lang="en-US" sz="2800" dirty="0" smtClean="0">
              <a:solidFill>
                <a:schemeClr val="accent3"/>
              </a:solidFill>
            </a:endParaRPr>
          </a:p>
          <a:p>
            <a:pPr algn="l"/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Conspirator behind </a:t>
            </a:r>
            <a:r>
              <a:rPr lang="en-US" sz="2800" dirty="0" smtClean="0">
                <a:solidFill>
                  <a:schemeClr val="accent1"/>
                </a:solidFill>
                <a:hlinkClick r:id="rId3"/>
              </a:rPr>
              <a:t>http://fsharp.org</a:t>
            </a:r>
            <a:r>
              <a:rPr lang="en-US" sz="2800" dirty="0" smtClean="0">
                <a:solidFill>
                  <a:schemeClr val="accent1"/>
                </a:solidFill>
              </a:rPr>
              <a:t> </a:t>
            </a:r>
            <a:endParaRPr lang="en-US" sz="2800" dirty="0">
              <a:solidFill>
                <a:schemeClr val="accent1"/>
              </a:solidFill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4953000"/>
            <a:ext cx="1781175" cy="161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803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[DEMO]</a:t>
            </a:r>
            <a:endParaRPr lang="cs-CZ" dirty="0">
              <a:solidFill>
                <a:schemeClr val="accent3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WorldBank</a:t>
            </a:r>
            <a:r>
              <a:rPr lang="en-US" dirty="0" smtClean="0"/>
              <a:t> App for the </a:t>
            </a:r>
            <a:r>
              <a:rPr lang="en-US" dirty="0" smtClean="0"/>
              <a:t>Web</a:t>
            </a:r>
          </a:p>
          <a:p>
            <a:r>
              <a:rPr lang="en-US" dirty="0" smtClean="0">
                <a:solidFill>
                  <a:schemeClr val="accent1"/>
                </a:solidFill>
                <a:hlinkClick r:id="rId2"/>
              </a:rPr>
              <a:t>http://tomasp.net/techmesh</a:t>
            </a:r>
            <a:r>
              <a:rPr lang="en-US" dirty="0"/>
              <a:t> 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4241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to JavaScript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6482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chemeClr val="accent3"/>
                </a:solidFill>
              </a:rPr>
              <a:t>TypeScript</a:t>
            </a:r>
            <a:r>
              <a:rPr lang="en-US" b="1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type provider</a:t>
            </a:r>
          </a:p>
          <a:p>
            <a:pPr lvl="1"/>
            <a:r>
              <a:rPr lang="en-US" dirty="0" smtClean="0"/>
              <a:t>Import types for JS libraries</a:t>
            </a:r>
          </a:p>
          <a:p>
            <a:pPr lvl="1"/>
            <a:r>
              <a:rPr lang="en-US" dirty="0" smtClean="0"/>
              <a:t>Somebody else writes them!</a:t>
            </a:r>
          </a:p>
          <a:p>
            <a:pPr>
              <a:spcBef>
                <a:spcPts val="4200"/>
              </a:spcBef>
            </a:pPr>
            <a:r>
              <a:rPr lang="en-US" dirty="0" smtClean="0"/>
              <a:t>Libraries &amp; frameworks</a:t>
            </a:r>
          </a:p>
          <a:p>
            <a:pPr lvl="1"/>
            <a:r>
              <a:rPr lang="en-US" b="1" dirty="0" smtClean="0"/>
              <a:t>Open source: </a:t>
            </a:r>
            <a:r>
              <a:rPr lang="en-US" b="1" dirty="0" err="1" smtClean="0">
                <a:solidFill>
                  <a:schemeClr val="accent1"/>
                </a:solidFill>
              </a:rPr>
              <a:t>FunScript</a:t>
            </a:r>
            <a:r>
              <a:rPr lang="en-US" b="1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and Pit</a:t>
            </a:r>
            <a:endParaRPr lang="en-US" dirty="0"/>
          </a:p>
          <a:p>
            <a:pPr lvl="1"/>
            <a:r>
              <a:rPr lang="en-US" b="1" dirty="0" smtClean="0"/>
              <a:t>Commercial: </a:t>
            </a:r>
            <a:r>
              <a:rPr lang="en-US" dirty="0" err="1" smtClean="0"/>
              <a:t>IntelliFactory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chemeClr val="accent1"/>
                </a:solidFill>
              </a:rPr>
              <a:t>WebSharper</a:t>
            </a:r>
            <a:endParaRPr lang="en-US" b="1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558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REST services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2438400"/>
            <a:ext cx="7545779" cy="3581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800"/>
              </a:lnSpc>
            </a:pPr>
            <a:r>
              <a:rPr lang="en-US" sz="4000" b="1" dirty="0" smtClean="0">
                <a:solidFill>
                  <a:schemeClr val="accent3"/>
                </a:solidFill>
              </a:rPr>
              <a:t>REST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 (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Representational State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Transfer) is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a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3500" b="1" dirty="0" smtClean="0">
                <a:solidFill>
                  <a:schemeClr val="accent1"/>
                </a:solidFill>
              </a:rPr>
              <a:t>style of software architecture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for distributed systems such as the </a:t>
            </a:r>
            <a:r>
              <a:rPr lang="en-US" sz="2800" b="1" dirty="0">
                <a:solidFill>
                  <a:schemeClr val="accent3"/>
                </a:solidFill>
              </a:rPr>
              <a:t>World Wide Web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. REST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has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emerged as a predominant Web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service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design model.</a:t>
            </a:r>
            <a:endParaRPr lang="en-US" sz="28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99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REST services</a:t>
            </a:r>
            <a:endParaRPr lang="cs-CZ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" t="8328" r="2586" b="3511"/>
          <a:stretch/>
        </p:blipFill>
        <p:spPr bwMode="auto">
          <a:xfrm>
            <a:off x="475013" y="1788226"/>
            <a:ext cx="8217725" cy="453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7" t="8328" r="2586" b="3511"/>
          <a:stretch/>
        </p:blipFill>
        <p:spPr bwMode="auto">
          <a:xfrm>
            <a:off x="457200" y="1788226"/>
            <a:ext cx="8217725" cy="453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60" t="33812" r="6103" b="30417"/>
          <a:stretch/>
        </p:blipFill>
        <p:spPr bwMode="auto">
          <a:xfrm>
            <a:off x="5169725" y="3099460"/>
            <a:ext cx="3206338" cy="1840675"/>
          </a:xfrm>
          <a:prstGeom prst="rect">
            <a:avLst/>
          </a:prstGeom>
          <a:noFill/>
          <a:ln>
            <a:noFill/>
          </a:ln>
          <a:effectLst>
            <a:outerShdw blurRad="3937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030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[DEMO]</a:t>
            </a:r>
            <a:endParaRPr lang="cs-CZ" dirty="0">
              <a:solidFill>
                <a:schemeClr val="accent3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Introducing Apiary Type Provider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7548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Apiary.io Type Provider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Common REST conventions</a:t>
            </a:r>
          </a:p>
          <a:p>
            <a:pPr lvl="1"/>
            <a:r>
              <a:rPr lang="en-US" sz="2800" dirty="0" smtClean="0">
                <a:solidFill>
                  <a:schemeClr val="accent3"/>
                </a:solidFill>
                <a:latin typeface="+mj-lt"/>
              </a:rPr>
              <a:t>GET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smtClean="0">
                <a:solidFill>
                  <a:schemeClr val="accent1"/>
                </a:solidFill>
                <a:latin typeface="+mj-lt"/>
              </a:rPr>
              <a:t>/movie/{id}</a:t>
            </a:r>
            <a:r>
              <a:rPr lang="en-US" dirty="0" smtClean="0"/>
              <a:t>		Get movie summary</a:t>
            </a:r>
          </a:p>
          <a:p>
            <a:pPr lvl="1"/>
            <a:r>
              <a:rPr lang="en-US" sz="2800" dirty="0" smtClean="0">
                <a:solidFill>
                  <a:schemeClr val="accent3"/>
                </a:solidFill>
                <a:latin typeface="+mj-lt"/>
              </a:rPr>
              <a:t>GET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smtClean="0">
                <a:solidFill>
                  <a:schemeClr val="accent1"/>
                </a:solidFill>
                <a:latin typeface="+mj-lt"/>
              </a:rPr>
              <a:t>/movie/{id}/casts</a:t>
            </a:r>
            <a:r>
              <a:rPr lang="en-US" dirty="0" smtClean="0"/>
              <a:t>	Get cast details</a:t>
            </a:r>
          </a:p>
          <a:p>
            <a:pPr>
              <a:spcBef>
                <a:spcPts val="4200"/>
              </a:spcBef>
            </a:pPr>
            <a:r>
              <a:rPr lang="en-US" dirty="0" smtClean="0"/>
              <a:t>Types from JSON samples</a:t>
            </a:r>
          </a:p>
          <a:p>
            <a:pPr lvl="1"/>
            <a:r>
              <a:rPr lang="cs-CZ" sz="2800" dirty="0">
                <a:latin typeface="+mj-lt"/>
              </a:rPr>
              <a:t>{ </a:t>
            </a:r>
            <a:r>
              <a:rPr lang="cs-CZ" sz="2800" dirty="0">
                <a:solidFill>
                  <a:schemeClr val="accent3"/>
                </a:solidFill>
                <a:latin typeface="+mj-lt"/>
              </a:rPr>
              <a:t>"page"</a:t>
            </a:r>
            <a:r>
              <a:rPr lang="cs-CZ" sz="2800" dirty="0">
                <a:latin typeface="+mj-lt"/>
              </a:rPr>
              <a:t>: 1, </a:t>
            </a:r>
            <a:r>
              <a:rPr lang="cs-CZ" sz="2800" dirty="0">
                <a:solidFill>
                  <a:schemeClr val="accent3"/>
                </a:solidFill>
                <a:latin typeface="+mj-lt"/>
              </a:rPr>
              <a:t>"total_pages"</a:t>
            </a:r>
            <a:r>
              <a:rPr lang="cs-CZ" sz="2800" dirty="0">
                <a:latin typeface="+mj-lt"/>
              </a:rPr>
              <a:t>: 1, </a:t>
            </a:r>
            <a:r>
              <a:rPr lang="cs-CZ" sz="2800" dirty="0">
                <a:solidFill>
                  <a:schemeClr val="accent3"/>
                </a:solidFill>
                <a:latin typeface="+mj-lt"/>
              </a:rPr>
              <a:t>"total_results"</a:t>
            </a:r>
            <a:r>
              <a:rPr lang="cs-CZ" sz="2800" dirty="0">
                <a:latin typeface="+mj-lt"/>
              </a:rPr>
              <a:t>: </a:t>
            </a:r>
            <a:r>
              <a:rPr lang="cs-CZ" sz="2800" dirty="0" smtClean="0">
                <a:latin typeface="+mj-lt"/>
              </a:rPr>
              <a:t>5</a:t>
            </a:r>
            <a:r>
              <a:rPr lang="en-US" sz="2800" dirty="0" smtClean="0">
                <a:latin typeface="+mj-lt"/>
              </a:rPr>
              <a:t>,</a:t>
            </a:r>
            <a:endParaRPr lang="cs-CZ" sz="2800" dirty="0">
              <a:latin typeface="+mj-lt"/>
            </a:endParaRPr>
          </a:p>
          <a:p>
            <a:pPr lvl="1"/>
            <a:r>
              <a:rPr lang="cs-CZ" sz="2800" dirty="0">
                <a:latin typeface="+mj-lt"/>
              </a:rPr>
              <a:t>  </a:t>
            </a:r>
            <a:r>
              <a:rPr lang="cs-CZ" sz="2800" dirty="0">
                <a:solidFill>
                  <a:schemeClr val="accent3"/>
                </a:solidFill>
                <a:latin typeface="+mj-lt"/>
              </a:rPr>
              <a:t>"results"</a:t>
            </a:r>
            <a:r>
              <a:rPr lang="cs-CZ" sz="2800" dirty="0">
                <a:latin typeface="+mj-lt"/>
              </a:rPr>
              <a:t>: [ { </a:t>
            </a:r>
            <a:r>
              <a:rPr lang="cs-CZ" sz="2800" dirty="0">
                <a:solidFill>
                  <a:schemeClr val="accent3"/>
                </a:solidFill>
                <a:latin typeface="+mj-lt"/>
              </a:rPr>
              <a:t>"title"</a:t>
            </a:r>
            <a:r>
              <a:rPr lang="cs-CZ" sz="2800" dirty="0">
                <a:latin typeface="+mj-lt"/>
              </a:rPr>
              <a:t>: "Skyfall", </a:t>
            </a:r>
            <a:r>
              <a:rPr lang="en-US" sz="2800" dirty="0" smtClean="0">
                <a:solidFill>
                  <a:schemeClr val="accent3"/>
                </a:solidFill>
                <a:latin typeface="+mj-lt"/>
              </a:rPr>
              <a:t>"id"</a:t>
            </a:r>
            <a:r>
              <a:rPr lang="en-US" sz="2800" dirty="0" smtClean="0">
                <a:latin typeface="+mj-lt"/>
              </a:rPr>
              <a:t>: 94221</a:t>
            </a:r>
            <a:r>
              <a:rPr lang="cs-CZ" sz="2800" dirty="0" smtClean="0">
                <a:latin typeface="+mj-lt"/>
              </a:rPr>
              <a:t> </a:t>
            </a:r>
            <a:r>
              <a:rPr lang="cs-CZ" sz="2800" dirty="0">
                <a:latin typeface="+mj-lt"/>
              </a:rPr>
              <a:t>} ] }</a:t>
            </a:r>
          </a:p>
        </p:txBody>
      </p:sp>
    </p:spTree>
    <p:extLst>
      <p:ext uri="{BB962C8B-B14F-4D97-AF65-F5344CB8AC3E}">
        <p14:creationId xmlns:p14="http://schemas.microsoft.com/office/powerpoint/2010/main" val="3898487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[DEMO]</a:t>
            </a:r>
            <a:endParaRPr lang="cs-CZ" dirty="0">
              <a:solidFill>
                <a:schemeClr val="accent3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Movie Database </a:t>
            </a:r>
            <a:r>
              <a:rPr lang="en-US" dirty="0" smtClean="0"/>
              <a:t>Web App</a:t>
            </a:r>
          </a:p>
          <a:p>
            <a:r>
              <a:rPr lang="en-US" dirty="0">
                <a:solidFill>
                  <a:schemeClr val="accent1"/>
                </a:solidFill>
                <a:hlinkClick r:id="rId2"/>
              </a:rPr>
              <a:t>http://tomasp.net/techmesh</a:t>
            </a:r>
            <a:r>
              <a:rPr lang="en-US" dirty="0"/>
              <a:t> 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39056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Providers in Action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74837"/>
            <a:ext cx="8229600" cy="4144963"/>
          </a:xfrm>
        </p:spPr>
        <p:txBody>
          <a:bodyPr anchor="ctr">
            <a:normAutofit/>
          </a:bodyPr>
          <a:lstStyle/>
          <a:p>
            <a:pPr algn="ctr">
              <a:spcBef>
                <a:spcPts val="1200"/>
              </a:spcBef>
            </a:pPr>
            <a:r>
              <a:rPr lang="en-US" sz="4000" b="1" dirty="0" err="1" smtClean="0">
                <a:solidFill>
                  <a:schemeClr val="accent3"/>
                </a:solidFill>
              </a:rPr>
              <a:t>WorldBank</a:t>
            </a:r>
            <a:r>
              <a:rPr lang="en-US" sz="4000" b="1" dirty="0" smtClean="0">
                <a:solidFill>
                  <a:schemeClr val="accent3"/>
                </a:solidFill>
              </a:rPr>
              <a:t> </a:t>
            </a:r>
            <a:r>
              <a:rPr lang="en-US" sz="4000" dirty="0" smtClean="0"/>
              <a:t>Type Provider</a:t>
            </a:r>
          </a:p>
          <a:p>
            <a:pPr algn="ctr">
              <a:spcBef>
                <a:spcPts val="1200"/>
              </a:spcBef>
            </a:pPr>
            <a:r>
              <a:rPr lang="en-US" sz="4000" b="1" dirty="0" smtClean="0">
                <a:solidFill>
                  <a:schemeClr val="accent1"/>
                </a:solidFill>
              </a:rPr>
              <a:t>JSON </a:t>
            </a:r>
            <a:r>
              <a:rPr lang="en-US" sz="4000" dirty="0" smtClean="0"/>
              <a:t>Type Provider</a:t>
            </a:r>
            <a:endParaRPr lang="cs-CZ" sz="4000" dirty="0" smtClean="0"/>
          </a:p>
          <a:p>
            <a:pPr algn="ctr">
              <a:spcBef>
                <a:spcPts val="1200"/>
              </a:spcBef>
            </a:pPr>
            <a:r>
              <a:rPr lang="en-US" sz="4000" b="1" dirty="0" smtClean="0">
                <a:solidFill>
                  <a:schemeClr val="accent3"/>
                </a:solidFill>
              </a:rPr>
              <a:t>Apiary </a:t>
            </a:r>
            <a:r>
              <a:rPr lang="en-US" sz="4000" dirty="0" smtClean="0"/>
              <a:t>Type Provider</a:t>
            </a:r>
          </a:p>
          <a:p>
            <a:pPr algn="ctr">
              <a:spcBef>
                <a:spcPts val="1200"/>
              </a:spcBef>
            </a:pPr>
            <a:r>
              <a:rPr lang="en-US" sz="4000" b="1" dirty="0" err="1" smtClean="0">
                <a:solidFill>
                  <a:schemeClr val="accent1"/>
                </a:solidFill>
              </a:rPr>
              <a:t>TypeScript</a:t>
            </a:r>
            <a:r>
              <a:rPr lang="en-US" sz="4000" b="1" dirty="0" smtClean="0">
                <a:solidFill>
                  <a:schemeClr val="accent1"/>
                </a:solidFill>
              </a:rPr>
              <a:t> </a:t>
            </a:r>
            <a:r>
              <a:rPr lang="en-US" sz="4000" dirty="0"/>
              <a:t>Type </a:t>
            </a:r>
            <a:r>
              <a:rPr lang="en-US" sz="4000" dirty="0" smtClean="0"/>
              <a:t>Provider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44030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[SUMMARY]</a:t>
            </a:r>
            <a:endParaRPr lang="cs-CZ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Where to learn more?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2012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resources</a:t>
            </a:r>
            <a:endParaRPr lang="cs-CZ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1828800"/>
            <a:ext cx="8763000" cy="4144963"/>
          </a:xfrm>
        </p:spPr>
        <p:txBody>
          <a:bodyPr/>
          <a:lstStyle/>
          <a:p>
            <a:r>
              <a:rPr lang="en-US" sz="3000" dirty="0" smtClean="0">
                <a:solidFill>
                  <a:schemeClr val="accent3"/>
                </a:solidFill>
                <a:latin typeface="+mj-lt"/>
              </a:rPr>
              <a:t>www.fsharp.org</a:t>
            </a:r>
            <a:r>
              <a:rPr lang="en-US" sz="3000" dirty="0">
                <a:solidFill>
                  <a:schemeClr val="accent3"/>
                </a:solidFill>
                <a:latin typeface="+mj-lt"/>
              </a:rPr>
              <a:t>	</a:t>
            </a:r>
            <a:r>
              <a:rPr lang="en-US" dirty="0" smtClean="0"/>
              <a:t>Information &amp; community</a:t>
            </a:r>
            <a:r>
              <a:rPr lang="en-US" dirty="0"/>
              <a:t/>
            </a:r>
            <a:br>
              <a:rPr lang="en-US" dirty="0"/>
            </a:br>
            <a:r>
              <a:rPr lang="en-US" sz="3000" dirty="0" smtClean="0">
                <a:solidFill>
                  <a:schemeClr val="accent3"/>
                </a:solidFill>
                <a:latin typeface="+mj-lt"/>
              </a:rPr>
              <a:t>www.tryfsharp.org</a:t>
            </a:r>
            <a:r>
              <a:rPr lang="en-US" dirty="0" smtClean="0"/>
              <a:t>	Interactive F# tutorials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523433"/>
            <a:ext cx="7863757" cy="2877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183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2362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dirty="0" smtClean="0">
                <a:solidFill>
                  <a:schemeClr val="accent3"/>
                </a:solidFill>
              </a:rPr>
              <a:t>F#</a:t>
            </a:r>
            <a:r>
              <a:rPr lang="en-US" sz="5000" b="1" dirty="0" smtClean="0"/>
              <a:t> </a:t>
            </a:r>
            <a:r>
              <a:rPr lang="en-US" sz="5000" b="1" dirty="0" smtClean="0">
                <a:solidFill>
                  <a:schemeClr val="accent3"/>
                </a:solidFill>
              </a:rPr>
              <a:t>Software Foundation</a:t>
            </a:r>
            <a:br>
              <a:rPr lang="en-US" sz="5000" b="1" dirty="0" smtClean="0">
                <a:solidFill>
                  <a:schemeClr val="accent3"/>
                </a:solidFill>
              </a:rPr>
            </a:br>
            <a:endParaRPr lang="en-US" sz="5000" b="1" dirty="0" smtClean="0">
              <a:solidFill>
                <a:schemeClr val="accent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35814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1" dirty="0" smtClean="0">
                <a:solidFill>
                  <a:schemeClr val="accent1"/>
                </a:solidFill>
              </a:rPr>
              <a:t>http://www.fsharp.org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31125" y="1066800"/>
            <a:ext cx="7327075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software stacks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trainings 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teaching F#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user groups  </a:t>
            </a:r>
            <a:r>
              <a:rPr lang="en-US" sz="1500" dirty="0" smtClean="0">
                <a:solidFill>
                  <a:schemeClr val="tx1">
                    <a:lumMod val="50000"/>
                  </a:schemeClr>
                </a:solidFill>
              </a:rPr>
              <a:t>snippets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mac and </a:t>
            </a:r>
            <a:r>
              <a:rPr lang="en-US" sz="2300" dirty="0" err="1" smtClean="0">
                <a:solidFill>
                  <a:schemeClr val="tx1">
                    <a:lumMod val="50000"/>
                  </a:schemeClr>
                </a:solidFill>
              </a:rPr>
              <a:t>linux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cross-platform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books and tutorials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89462" y="30480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F# community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open-source </a:t>
            </a:r>
            <a:r>
              <a:rPr lang="en-US" sz="2500" dirty="0" err="1" smtClean="0">
                <a:solidFill>
                  <a:schemeClr val="tx1">
                    <a:lumMod val="50000"/>
                  </a:schemeClr>
                </a:solidFill>
              </a:rPr>
              <a:t>MonoDevelop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828800" y="4343400"/>
            <a:ext cx="5715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contributions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research</a:t>
            </a:r>
            <a:r>
              <a:rPr lang="en-US" sz="3000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en-US" sz="3000" dirty="0" smtClean="0">
                <a:solidFill>
                  <a:prstClr val="white">
                    <a:lumMod val="50000"/>
                  </a:prstClr>
                </a:solidFill>
              </a:rPr>
              <a:t>support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consultancy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mailing list</a:t>
            </a:r>
            <a:endParaRPr lang="en-US" sz="18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04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groups and trainings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Functional and F</a:t>
            </a:r>
            <a:r>
              <a:rPr lang="en-US" dirty="0"/>
              <a:t># </a:t>
            </a:r>
            <a:r>
              <a:rPr lang="en-US" dirty="0" smtClean="0"/>
              <a:t>trainings</a:t>
            </a:r>
            <a:endParaRPr lang="en-US" dirty="0"/>
          </a:p>
          <a:p>
            <a:pPr lvl="1"/>
            <a:r>
              <a:rPr lang="en-US" dirty="0" smtClean="0"/>
              <a:t>In </a:t>
            </a:r>
            <a:r>
              <a:rPr lang="en-US" dirty="0"/>
              <a:t>London and New </a:t>
            </a:r>
            <a:r>
              <a:rPr lang="en-US" dirty="0" smtClean="0"/>
              <a:t>York</a:t>
            </a:r>
          </a:p>
          <a:p>
            <a:pPr lvl="1"/>
            <a:r>
              <a:rPr lang="en-US" dirty="0" smtClean="0"/>
              <a:t>Get in touch </a:t>
            </a:r>
            <a:r>
              <a:rPr lang="en-US" dirty="0" smtClean="0">
                <a:solidFill>
                  <a:schemeClr val="accent1"/>
                </a:solidFill>
              </a:rPr>
              <a:t>tomas@tomasp.net</a:t>
            </a:r>
          </a:p>
          <a:p>
            <a:pPr lvl="4"/>
            <a:endParaRPr lang="en-US" dirty="0">
              <a:solidFill>
                <a:schemeClr val="accent1"/>
              </a:solidFill>
            </a:endParaRPr>
          </a:p>
          <a:p>
            <a:r>
              <a:rPr lang="en-US" dirty="0" err="1" smtClean="0"/>
              <a:t>F#unctional</a:t>
            </a:r>
            <a:r>
              <a:rPr lang="en-US" dirty="0" smtClean="0"/>
              <a:t> Londoners </a:t>
            </a:r>
            <a:r>
              <a:rPr lang="en-US" dirty="0" err="1" smtClean="0"/>
              <a:t>meetup</a:t>
            </a:r>
            <a:endParaRPr lang="en-US" dirty="0" smtClean="0"/>
          </a:p>
          <a:p>
            <a:pPr lvl="1"/>
            <a:r>
              <a:rPr lang="en-US" dirty="0">
                <a:solidFill>
                  <a:schemeClr val="accent3"/>
                </a:solidFill>
              </a:rPr>
              <a:t>http</a:t>
            </a:r>
            <a:r>
              <a:rPr lang="en-US" dirty="0" smtClean="0">
                <a:solidFill>
                  <a:schemeClr val="accent3"/>
                </a:solidFill>
              </a:rPr>
              <a:t>://meetup.com/FSharpLondon</a:t>
            </a:r>
            <a:r>
              <a:rPr lang="en-US" dirty="0">
                <a:solidFill>
                  <a:schemeClr val="accent3"/>
                </a:solidFill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05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438400"/>
            <a:ext cx="8686800" cy="2667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tool support</a:t>
            </a: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>   </a:t>
            </a:r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  <a:t>extensibility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>code-first</a:t>
            </a:r>
            <a:b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</a:b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/>
            </a:r>
            <a:b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unstructured data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static typing</a:t>
            </a:r>
            <a:b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1500" dirty="0" smtClean="0">
                <a:solidFill>
                  <a:prstClr val="white">
                    <a:lumMod val="50000"/>
                  </a:prstClr>
                </a:solidFill>
              </a:rPr>
              <a:t>inference                                                                                                        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schema  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3124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dirty="0" smtClean="0">
                <a:solidFill>
                  <a:schemeClr val="accent3"/>
                </a:solidFill>
              </a:rPr>
              <a:t>Love the Data</a:t>
            </a:r>
            <a:br>
              <a:rPr lang="en-US" sz="5000" b="1" dirty="0" smtClean="0">
                <a:solidFill>
                  <a:schemeClr val="accent3"/>
                </a:solidFill>
              </a:rPr>
            </a:br>
            <a:endParaRPr lang="en-US" sz="5000" b="1" dirty="0" smtClean="0">
              <a:solidFill>
                <a:schemeClr val="accent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F#, Data and Services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43434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1" dirty="0" smtClean="0">
                <a:solidFill>
                  <a:schemeClr val="accent1"/>
                </a:solidFill>
              </a:rPr>
              <a:t>and integration 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6200" y="1828800"/>
            <a:ext cx="89916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other languages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 web</a:t>
            </a: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4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4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type script                                                             </a:t>
            </a: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REST</a:t>
            </a:r>
            <a:endParaRPr lang="en-US" sz="3600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R language   </a:t>
            </a: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transparent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java script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400" dirty="0">
                <a:solidFill>
                  <a:schemeClr val="tx1">
                    <a:lumMod val="50000"/>
                  </a:schemeClr>
                </a:solidFill>
              </a:rPr>
            </a:br>
            <a:endParaRPr lang="en-US" sz="24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436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build="p"/>
      <p:bldP spid="5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75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78562"/>
          </a:xfrm>
        </p:spPr>
        <p:txBody>
          <a:bodyPr>
            <a:normAutofit/>
          </a:bodyPr>
          <a:lstStyle/>
          <a:p>
            <a:r>
              <a:rPr lang="en-US" sz="8000" b="1" dirty="0" smtClean="0">
                <a:effectLst>
                  <a:glow rad="254000">
                    <a:schemeClr val="bg1">
                      <a:alpha val="60000"/>
                    </a:schemeClr>
                  </a:glow>
                </a:effectLst>
              </a:rPr>
              <a:t>The Data</a:t>
            </a:r>
            <a:endParaRPr lang="cs-CZ" sz="8000" b="1" dirty="0">
              <a:effectLst>
                <a:glow rad="254000">
                  <a:schemeClr val="bg1">
                    <a:alpha val="6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9447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38200"/>
            <a:ext cx="7239000" cy="5421953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38200"/>
            <a:ext cx="7239000" cy="5421953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11" t="62732"/>
          <a:stretch/>
        </p:blipFill>
        <p:spPr bwMode="auto">
          <a:xfrm>
            <a:off x="5569526" y="4239491"/>
            <a:ext cx="2431473" cy="2020662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2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7924800" cy="4502082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7924800" cy="4502082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0" t="19329" r="2260" b="32928"/>
          <a:stretch/>
        </p:blipFill>
        <p:spPr bwMode="auto">
          <a:xfrm>
            <a:off x="2078182" y="2006930"/>
            <a:ext cx="6353299" cy="2149434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8546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274638"/>
            <a:ext cx="7239000" cy="6126162"/>
          </a:xfrm>
        </p:spPr>
        <p:txBody>
          <a:bodyPr>
            <a:normAutofit/>
          </a:bodyPr>
          <a:lstStyle/>
          <a:p>
            <a:pPr algn="l"/>
            <a:r>
              <a:rPr lang="en-US" sz="5000" b="1" dirty="0" smtClean="0">
                <a:solidFill>
                  <a:schemeClr val="accent3"/>
                </a:solidFill>
              </a:rPr>
              <a:t>let </a:t>
            </a:r>
            <a:r>
              <a:rPr lang="en-US" sz="5000" dirty="0" err="1" smtClean="0"/>
              <a:t>wb</a:t>
            </a:r>
            <a:r>
              <a:rPr lang="en-US" sz="5000" dirty="0" smtClean="0"/>
              <a:t> = </a:t>
            </a:r>
            <a:r>
              <a:rPr lang="en-US" sz="5000" dirty="0" err="1" smtClean="0">
                <a:solidFill>
                  <a:schemeClr val="accent1"/>
                </a:solidFill>
              </a:rPr>
              <a:t>WorldBank</a:t>
            </a:r>
            <a:r>
              <a:rPr lang="en-US" sz="5000" dirty="0" smtClean="0"/>
              <a:t>()</a:t>
            </a:r>
            <a:br>
              <a:rPr lang="en-US" sz="5000" dirty="0" smtClean="0"/>
            </a:br>
            <a:endParaRPr lang="cs-CZ" sz="5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478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 smtClean="0"/>
              <a:t>w</a:t>
            </a:r>
            <a:endParaRPr lang="cs-CZ" sz="5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240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/>
              <a:t> </a:t>
            </a:r>
            <a:r>
              <a:rPr lang="en-US" sz="5000" dirty="0" smtClean="0"/>
              <a:t>  b</a:t>
            </a:r>
            <a:endParaRPr lang="cs-CZ" sz="50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9050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/>
              <a:t> </a:t>
            </a:r>
            <a:r>
              <a:rPr lang="en-US" sz="5000" dirty="0" smtClean="0"/>
              <a:t>  .</a:t>
            </a:r>
            <a:endParaRPr lang="cs-CZ" sz="5000" dirty="0"/>
          </a:p>
        </p:txBody>
      </p:sp>
    </p:spTree>
    <p:extLst>
      <p:ext uri="{BB962C8B-B14F-4D97-AF65-F5344CB8AC3E}">
        <p14:creationId xmlns:p14="http://schemas.microsoft.com/office/powerpoint/2010/main" val="2309834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[DEMO]</a:t>
            </a:r>
            <a:endParaRPr lang="cs-CZ" dirty="0">
              <a:solidFill>
                <a:schemeClr val="accent3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Exploring </a:t>
            </a:r>
            <a:r>
              <a:rPr lang="en-US" dirty="0" err="1" smtClean="0"/>
              <a:t>WorldBank</a:t>
            </a:r>
            <a:r>
              <a:rPr lang="en-US" dirty="0" smtClean="0"/>
              <a:t> Data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70934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Asynchronous programming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Asynchrony matters</a:t>
            </a:r>
          </a:p>
          <a:p>
            <a:pPr lvl="1"/>
            <a:r>
              <a:rPr lang="en-US" b="1" dirty="0" smtClean="0">
                <a:solidFill>
                  <a:schemeClr val="accent3"/>
                </a:solidFill>
              </a:rPr>
              <a:t>Node.js</a:t>
            </a:r>
            <a:r>
              <a:rPr lang="en-US" dirty="0" smtClean="0"/>
              <a:t> and </a:t>
            </a:r>
            <a:r>
              <a:rPr lang="en-US" b="1" dirty="0" smtClean="0">
                <a:solidFill>
                  <a:schemeClr val="accent1"/>
                </a:solidFill>
              </a:rPr>
              <a:t>C# 5.0</a:t>
            </a:r>
          </a:p>
          <a:p>
            <a:pPr lvl="3"/>
            <a:endParaRPr lang="en-US" b="1" dirty="0" smtClean="0">
              <a:solidFill>
                <a:schemeClr val="accent1"/>
              </a:solidFill>
            </a:endParaRPr>
          </a:p>
          <a:p>
            <a:r>
              <a:rPr lang="en-US" dirty="0" smtClean="0"/>
              <a:t>F# Async workflows</a:t>
            </a:r>
          </a:p>
          <a:p>
            <a:pPr lvl="1"/>
            <a:r>
              <a:rPr lang="en-US" dirty="0" smtClean="0"/>
              <a:t>Without </a:t>
            </a:r>
            <a:r>
              <a:rPr lang="en-US" b="1" dirty="0" smtClean="0">
                <a:solidFill>
                  <a:schemeClr val="accent1"/>
                </a:solidFill>
              </a:rPr>
              <a:t>inversion of control</a:t>
            </a:r>
          </a:p>
          <a:p>
            <a:pPr lvl="1"/>
            <a:r>
              <a:rPr lang="en-US" b="1" dirty="0" smtClean="0">
                <a:solidFill>
                  <a:schemeClr val="accent3"/>
                </a:solidFill>
              </a:rPr>
              <a:t>Exception handling</a:t>
            </a:r>
            <a:r>
              <a:rPr lang="en-US" dirty="0" smtClean="0"/>
              <a:t> and </a:t>
            </a:r>
            <a:r>
              <a:rPr lang="en-US" b="1" dirty="0" smtClean="0">
                <a:solidFill>
                  <a:schemeClr val="accent3"/>
                </a:solidFill>
              </a:rPr>
              <a:t>loops</a:t>
            </a:r>
            <a:r>
              <a:rPr lang="en-US" dirty="0" smtClean="0"/>
              <a:t> simple</a:t>
            </a:r>
          </a:p>
          <a:p>
            <a:pPr lvl="1"/>
            <a:r>
              <a:rPr lang="en-US" b="1" dirty="0" smtClean="0">
                <a:solidFill>
                  <a:schemeClr val="accent1"/>
                </a:solidFill>
              </a:rPr>
              <a:t>Sequential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chemeClr val="accent1"/>
                </a:solidFill>
              </a:rPr>
              <a:t>parallel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composition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7838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0"/>
            <a:ext cx="8001000" cy="4993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0"/>
            <a:ext cx="8001000" cy="4993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to JavaScript</a:t>
            </a:r>
            <a:endParaRPr lang="cs-CZ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5817569"/>
            <a:ext cx="3276600" cy="566944"/>
          </a:xfrm>
          <a:prstGeom prst="rect">
            <a:avLst/>
          </a:prstGeom>
          <a:noFill/>
          <a:ln>
            <a:noFill/>
          </a:ln>
          <a:effectLst>
            <a:outerShdw blurRad="3683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 rot="20412623">
            <a:off x="1409699" y="3224888"/>
            <a:ext cx="64008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b="1" dirty="0" smtClean="0">
                <a:solidFill>
                  <a:schemeClr val="accent3"/>
                </a:solidFill>
                <a:latin typeface="Kaushan Script" pitchFamily="66" charset="0"/>
              </a:rPr>
              <a:t>Before it was cool.</a:t>
            </a:r>
            <a:endParaRPr lang="cs-CZ" sz="6500" b="1" dirty="0">
              <a:solidFill>
                <a:schemeClr val="accent3"/>
              </a:solidFill>
              <a:latin typeface="Kaushan Scrip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175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echMesh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78B4"/>
      </a:accent1>
      <a:accent2>
        <a:srgbClr val="F05B28"/>
      </a:accent2>
      <a:accent3>
        <a:srgbClr val="FECA16"/>
      </a:accent3>
      <a:accent4>
        <a:srgbClr val="8DC745"/>
      </a:accent4>
      <a:accent5>
        <a:srgbClr val="16A7BF"/>
      </a:accent5>
      <a:accent6>
        <a:srgbClr val="F79426"/>
      </a:accent6>
      <a:hlink>
        <a:srgbClr val="3278B4"/>
      </a:hlink>
      <a:folHlink>
        <a:srgbClr val="800080"/>
      </a:folHlink>
    </a:clrScheme>
    <a:fontScheme name="TechMesh">
      <a:majorFont>
        <a:latin typeface="Pla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TechMesh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78B4"/>
      </a:accent1>
      <a:accent2>
        <a:srgbClr val="F05B28"/>
      </a:accent2>
      <a:accent3>
        <a:srgbClr val="FECA16"/>
      </a:accent3>
      <a:accent4>
        <a:srgbClr val="8DC745"/>
      </a:accent4>
      <a:accent5>
        <a:srgbClr val="16A7BF"/>
      </a:accent5>
      <a:accent6>
        <a:srgbClr val="F79426"/>
      </a:accent6>
      <a:hlink>
        <a:srgbClr val="3278B4"/>
      </a:hlink>
      <a:folHlink>
        <a:srgbClr val="800080"/>
      </a:folHlink>
    </a:clrScheme>
    <a:fontScheme name="TechMesh">
      <a:majorFont>
        <a:latin typeface="Pla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3682</TotalTime>
  <Words>235</Words>
  <Application>Microsoft Office PowerPoint</Application>
  <PresentationFormat>On-screen Show (4:3)</PresentationFormat>
  <Paragraphs>74</Paragraphs>
  <Slides>21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Office Theme</vt:lpstr>
      <vt:lpstr>1_Office Theme</vt:lpstr>
      <vt:lpstr>How F# Learned to Stop Worrying and Love the Data </vt:lpstr>
      <vt:lpstr> </vt:lpstr>
      <vt:lpstr>The Data</vt:lpstr>
      <vt:lpstr>PowerPoint Presentation</vt:lpstr>
      <vt:lpstr>PowerPoint Presentation</vt:lpstr>
      <vt:lpstr>let wb = WorldBank() </vt:lpstr>
      <vt:lpstr>[DEMO]</vt:lpstr>
      <vt:lpstr>Asynchronous programming</vt:lpstr>
      <vt:lpstr>F# to JavaScript</vt:lpstr>
      <vt:lpstr>[DEMO]</vt:lpstr>
      <vt:lpstr>F# to JavaScript</vt:lpstr>
      <vt:lpstr>Accessing REST services</vt:lpstr>
      <vt:lpstr>Accessing REST services</vt:lpstr>
      <vt:lpstr>[DEMO]</vt:lpstr>
      <vt:lpstr>Apiary.io Type Provider</vt:lpstr>
      <vt:lpstr>[DEMO]</vt:lpstr>
      <vt:lpstr>Type Providers in Action</vt:lpstr>
      <vt:lpstr>[SUMMARY]</vt:lpstr>
      <vt:lpstr>Online resources</vt:lpstr>
      <vt:lpstr>User groups and trainings</vt:lpstr>
      <vt:lpstr> F#, Data and Services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Tomas Petricek</dc:creator>
  <cp:lastModifiedBy>Tomas Petricek</cp:lastModifiedBy>
  <cp:revision>117</cp:revision>
  <dcterms:created xsi:type="dcterms:W3CDTF">2012-02-29T16:21:29Z</dcterms:created>
  <dcterms:modified xsi:type="dcterms:W3CDTF">2012-12-04T16:57:51Z</dcterms:modified>
</cp:coreProperties>
</file>

<file path=docProps/thumbnail.jpeg>
</file>